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27" r:id="rId5"/>
  </p:sldMasterIdLst>
  <p:notesMasterIdLst>
    <p:notesMasterId r:id="rId7"/>
  </p:notesMasterIdLst>
  <p:handoutMasterIdLst>
    <p:handoutMasterId r:id="rId8"/>
  </p:handoutMasterIdLst>
  <p:sldIdLst>
    <p:sldId id="289" r:id="rId6"/>
  </p:sldIdLst>
  <p:sldSz cx="9144000" cy="5143500" type="screen16x9"/>
  <p:notesSz cx="6669088" cy="9926638"/>
  <p:custShowLst>
    <p:custShow name="Tabel of Content" id="0">
      <p:sldLst/>
    </p:custShow>
  </p:custShow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pidemiology" id="{A16CF60F-3ED1-45E4-9C0F-3E0DDB2C3446}">
          <p14:sldIdLst>
            <p14:sldId id="289"/>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32" clrIdx="9"/>
  <p:cmAuthor id="3" name="Author" initials="A" lastIdx="1" clrIdx="3"/>
  <p:cmAuthor id="10" name="Murat Yildirim" initials="MY" lastIdx="14"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B2A499"/>
    <a:srgbClr val="DADADA"/>
    <a:srgbClr val="CCD9D3"/>
    <a:srgbClr val="99B3A8"/>
    <a:srgbClr val="717171"/>
    <a:srgbClr val="7BED45"/>
    <a:srgbClr val="7400BF"/>
    <a:srgbClr val="426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79906" autoAdjust="0"/>
  </p:normalViewPr>
  <p:slideViewPr>
    <p:cSldViewPr snapToGrid="0">
      <p:cViewPr varScale="1">
        <p:scale>
          <a:sx n="166" d="100"/>
          <a:sy n="166" d="100"/>
        </p:scale>
        <p:origin x="1734" y="162"/>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35382"/>
    </p:cViewPr>
  </p:sorterViewPr>
  <p:notesViewPr>
    <p:cSldViewPr>
      <p:cViewPr varScale="1">
        <p:scale>
          <a:sx n="103" d="100"/>
          <a:sy n="103" d="100"/>
        </p:scale>
        <p:origin x="4464" y="184"/>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r>
              <a:rPr lang="en-US" dirty="0"/>
              <a:t>This randomized controlled trial investigated the impact of continuous maintenance treatment vs targeted intermittent treatment in the second year following the diagnosis of schizophrenia. A total of 96 first-episode patients were enrolled from the German Research Network on Schizophrenia, and 44 were assigned to treatment. Participants assigned to the maintenance treatment arm in the second year of the trial demonstrated decreased risk of relapse and a higher survival rate from deterioration.</a:t>
            </a:r>
          </a:p>
          <a:p>
            <a:endParaRPr lang="en-US" dirty="0"/>
          </a:p>
          <a:p>
            <a:pPr>
              <a:buFont typeface="Arial" charset="0"/>
              <a:buNone/>
            </a:pPr>
            <a:r>
              <a:rPr lang="en-US" sz="900" b="1" dirty="0"/>
              <a:t>Reference</a:t>
            </a:r>
          </a:p>
          <a:p>
            <a:pPr>
              <a:spcBef>
                <a:spcPct val="0"/>
              </a:spcBef>
            </a:pPr>
            <a:r>
              <a:rPr lang="en-US" sz="900" dirty="0" err="1">
                <a:cs typeface="Calibri"/>
              </a:rPr>
              <a:t>Gaebel</a:t>
            </a:r>
            <a:r>
              <a:rPr lang="en-US" sz="900" dirty="0">
                <a:cs typeface="Calibri"/>
              </a:rPr>
              <a:t> W, </a:t>
            </a:r>
            <a:r>
              <a:rPr lang="en-US" sz="900" dirty="0" err="1">
                <a:cs typeface="Calibri"/>
              </a:rPr>
              <a:t>Riesbeck</a:t>
            </a:r>
            <a:r>
              <a:rPr lang="en-US" sz="900" dirty="0">
                <a:cs typeface="Calibri"/>
              </a:rPr>
              <a:t> M, </a:t>
            </a:r>
            <a:r>
              <a:rPr lang="en-US" sz="900" dirty="0" err="1">
                <a:cs typeface="Calibri"/>
              </a:rPr>
              <a:t>Wölwer</a:t>
            </a:r>
            <a:r>
              <a:rPr lang="en-US" sz="900" dirty="0">
                <a:cs typeface="Calibri"/>
              </a:rPr>
              <a:t> W, et al; for the German Study Group on First-Episode Schizophrenia. Relapse prevention in first-episode schizophrenia—maintenance vs intermittent drug treatment with </a:t>
            </a:r>
            <a:r>
              <a:rPr lang="en-US" sz="900" dirty="0" err="1">
                <a:cs typeface="Calibri"/>
              </a:rPr>
              <a:t>prodrome</a:t>
            </a:r>
            <a:r>
              <a:rPr lang="en-US" sz="900" dirty="0">
                <a:cs typeface="Calibri"/>
              </a:rPr>
              <a:t>-based early intervention: results of a randomized controlled trial within the German Research Network on Schizophrenia. </a:t>
            </a:r>
            <a:r>
              <a:rPr lang="en-US" sz="900" i="1" dirty="0">
                <a:cs typeface="Calibri"/>
              </a:rPr>
              <a:t>J </a:t>
            </a:r>
            <a:r>
              <a:rPr lang="en-US" sz="900" i="1" dirty="0" err="1">
                <a:cs typeface="Calibri"/>
              </a:rPr>
              <a:t>Clin</a:t>
            </a:r>
            <a:r>
              <a:rPr lang="en-US" sz="900" i="1" dirty="0">
                <a:cs typeface="Calibri"/>
              </a:rPr>
              <a:t> Psychiatry</a:t>
            </a:r>
            <a:r>
              <a:rPr lang="en-US" sz="900" dirty="0">
                <a:cs typeface="Calibri"/>
              </a:rPr>
              <a:t>. 2011;72(2):205-218. </a:t>
            </a:r>
          </a:p>
        </p:txBody>
      </p:sp>
      <p:sp>
        <p:nvSpPr>
          <p:cNvPr id="4" name="Slide Number Placeholder 3"/>
          <p:cNvSpPr>
            <a:spLocks noGrp="1"/>
          </p:cNvSpPr>
          <p:nvPr>
            <p:ph type="sldNum" sz="quarter" idx="5"/>
          </p:nvPr>
        </p:nvSpPr>
        <p:spPr/>
        <p:txBody>
          <a:bodyPr/>
          <a:lstStyle/>
          <a:p>
            <a:pPr>
              <a:defRPr/>
            </a:pPr>
            <a:fld id="{BF135BA1-4D21-443C-BC33-69153E68C513}" type="slidenum">
              <a:rPr lang="en-US"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761436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sz="18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90333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30468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53257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716050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72251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89714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600850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791359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4473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01538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918342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477062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8648842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045556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504959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89199520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061487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75931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D39FEE76-1A73-430A-AF1A-21EB4622EFE5}"/>
              </a:ext>
            </a:extLst>
          </p:cNvPr>
          <p:cNvSpPr/>
          <p:nvPr userDrawn="1"/>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Shape&#10;&#10;Description automatically generated with medium confidence">
            <a:extLst>
              <a:ext uri="{FF2B5EF4-FFF2-40B4-BE49-F238E27FC236}">
                <a16:creationId xmlns:a16="http://schemas.microsoft.com/office/drawing/2014/main" id="{AAC97101-9FF0-4AB5-95C3-4F9568B60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Title 1">
            <a:extLst>
              <a:ext uri="{FF2B5EF4-FFF2-40B4-BE49-F238E27FC236}">
                <a16:creationId xmlns:a16="http://schemas.microsoft.com/office/drawing/2014/main" id="{6D0F3BC8-489B-4987-B9DC-F38240CE2389}"/>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14" name="Text Placeholder 2">
            <a:extLst>
              <a:ext uri="{FF2B5EF4-FFF2-40B4-BE49-F238E27FC236}">
                <a16:creationId xmlns:a16="http://schemas.microsoft.com/office/drawing/2014/main" id="{E51EBF09-7C2B-468D-9554-AAC3BF909B52}"/>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5" name="Freeform 9">
            <a:extLst>
              <a:ext uri="{FF2B5EF4-FFF2-40B4-BE49-F238E27FC236}">
                <a16:creationId xmlns:a16="http://schemas.microsoft.com/office/drawing/2014/main" id="{4A475326-E858-4E6E-8CE3-72FF299C3239}"/>
              </a:ext>
            </a:extLst>
          </p:cNvPr>
          <p:cNvSpPr>
            <a:spLocks noEditPoints="1"/>
          </p:cNvSpPr>
          <p:nvPr userDrawn="1"/>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6" name="Logo">
            <a:extLst>
              <a:ext uri="{FF2B5EF4-FFF2-40B4-BE49-F238E27FC236}">
                <a16:creationId xmlns:a16="http://schemas.microsoft.com/office/drawing/2014/main" id="{1839623C-6311-45DE-964E-EA194FEE2F62}"/>
              </a:ext>
            </a:extLst>
          </p:cNvPr>
          <p:cNvSpPr/>
          <p:nvPr userDrawn="1"/>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Tree>
    <p:extLst>
      <p:ext uri="{BB962C8B-B14F-4D97-AF65-F5344CB8AC3E}">
        <p14:creationId xmlns:p14="http://schemas.microsoft.com/office/powerpoint/2010/main" val="43488647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mp; 1 column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srgbClr val="FFFFFF"/>
              </a:solidFill>
            </a:endParaRPr>
          </a:p>
        </p:txBody>
      </p:sp>
      <p:sp>
        <p:nvSpPr>
          <p:cNvPr id="7" name="Text Placeholder 23">
            <a:extLst>
              <a:ext uri="{FF2B5EF4-FFF2-40B4-BE49-F238E27FC236}">
                <a16:creationId xmlns:a16="http://schemas.microsoft.com/office/drawing/2014/main" id="{EE4FF2DE-3502-4420-9681-B487800F6C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0" name="Title Placeholder 1">
            <a:extLst>
              <a:ext uri="{FF2B5EF4-FFF2-40B4-BE49-F238E27FC236}">
                <a16:creationId xmlns:a16="http://schemas.microsoft.com/office/drawing/2014/main" id="{5B2F6F31-F384-4562-8F2C-0827FCA37891}"/>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1" name="Content Placeholder 2">
            <a:extLst>
              <a:ext uri="{FF2B5EF4-FFF2-40B4-BE49-F238E27FC236}">
                <a16:creationId xmlns:a16="http://schemas.microsoft.com/office/drawing/2014/main" id="{096AAC8E-5C18-4F06-B0E9-E1260B3C48CE}"/>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2">
            <a:extLst>
              <a:ext uri="{FF2B5EF4-FFF2-40B4-BE49-F238E27FC236}">
                <a16:creationId xmlns:a16="http://schemas.microsoft.com/office/drawing/2014/main" id="{CC95D003-9990-4486-B46C-5A929AD5E507}"/>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Pladsholder til tekst 4">
            <a:extLst>
              <a:ext uri="{FF2B5EF4-FFF2-40B4-BE49-F238E27FC236}">
                <a16:creationId xmlns:a16="http://schemas.microsoft.com/office/drawing/2014/main" id="{31EEBE49-0314-468D-BD4B-9620C03E8DE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58EAD46E-339D-4B6B-A482-BB113F38D99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57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mp; 2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5"/>
            <a:ext cx="7886700" cy="393586"/>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hasCustomPrompt="1"/>
          </p:nvPr>
        </p:nvSpPr>
        <p:spPr>
          <a:xfrm>
            <a:off x="628650" y="1031790"/>
            <a:ext cx="3918204" cy="3263504"/>
          </a:xfrm>
        </p:spPr>
        <p:txBody>
          <a:bodyPr/>
          <a:lstStyle>
            <a:lvl1pPr marL="0" indent="0">
              <a:buNone/>
              <a:defRPr sz="1800" baseline="0"/>
            </a:lvl1pPr>
          </a:lstStyle>
          <a:p>
            <a:pPr lvl="0"/>
            <a:r>
              <a:rPr lang="da-DK"/>
              <a:t>Click to add text</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hasCustomPrompt="1"/>
          </p:nvPr>
        </p:nvSpPr>
        <p:spPr>
          <a:xfrm>
            <a:off x="4597146" y="1031790"/>
            <a:ext cx="3918204" cy="3263504"/>
          </a:xfrm>
        </p:spPr>
        <p:txBody>
          <a:bodyPr/>
          <a:lstStyle>
            <a:lvl1pPr marL="0" indent="0">
              <a:buNone/>
              <a:defRPr sz="1800"/>
            </a:lvl1pPr>
          </a:lstStyle>
          <a:p>
            <a:pPr lvl="0"/>
            <a:r>
              <a:rPr lang="da-DK"/>
              <a:t>Click to add text</a:t>
            </a:r>
            <a:endParaRPr lang="en-US"/>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7206244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3.xml"/><Relationship Id="rId21" Type="http://schemas.openxmlformats.org/officeDocument/2006/relationships/slideLayout" Target="../slideLayouts/slideLayout21.xml"/><Relationship Id="rId34" Type="http://schemas.openxmlformats.org/officeDocument/2006/relationships/tags" Target="../tags/tag1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33" Type="http://schemas.openxmlformats.org/officeDocument/2006/relationships/tags" Target="../tags/tag10.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32" Type="http://schemas.openxmlformats.org/officeDocument/2006/relationships/tags" Target="../tags/tag9.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tags" Target="../tags/tag5.xml"/><Relationship Id="rId36"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4.xml"/><Relationship Id="rId30" Type="http://schemas.openxmlformats.org/officeDocument/2006/relationships/tags" Target="../tags/tag7.xml"/><Relationship Id="rId35" Type="http://schemas.openxmlformats.org/officeDocument/2006/relationships/tags" Target="../tags/tag1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grpSp>
        <p:nvGrpSpPr>
          <p:cNvPr id="7" name="Group 23">
            <a:extLst>
              <a:ext uri="{FF2B5EF4-FFF2-40B4-BE49-F238E27FC236}">
                <a16:creationId xmlns:a16="http://schemas.microsoft.com/office/drawing/2014/main" id="{CBBD4793-BC93-4D2D-BEED-CC919FD04BE0}"/>
              </a:ext>
            </a:extLst>
          </p:cNvPr>
          <p:cNvGrpSpPr>
            <a:grpSpLocks/>
          </p:cNvGrpSpPr>
          <p:nvPr userDrawn="1">
            <p:custDataLst>
              <p:tags r:id="rId24"/>
            </p:custDataLst>
          </p:nvPr>
        </p:nvGrpSpPr>
        <p:grpSpPr bwMode="auto">
          <a:xfrm rot="5400000">
            <a:off x="-404813" y="1036638"/>
            <a:ext cx="163513" cy="207963"/>
            <a:chOff x="306035" y="-280498"/>
            <a:chExt cx="163140" cy="208455"/>
          </a:xfrm>
        </p:grpSpPr>
        <p:cxnSp>
          <p:nvCxnSpPr>
            <p:cNvPr id="10" name="Straight Connector 24">
              <a:extLst>
                <a:ext uri="{FF2B5EF4-FFF2-40B4-BE49-F238E27FC236}">
                  <a16:creationId xmlns:a16="http://schemas.microsoft.com/office/drawing/2014/main" id="{ECAC7F77-83EF-469D-AB0C-1EA0074546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1" name="Straight Arrow Connector 25">
              <a:extLst>
                <a:ext uri="{FF2B5EF4-FFF2-40B4-BE49-F238E27FC236}">
                  <a16:creationId xmlns:a16="http://schemas.microsoft.com/office/drawing/2014/main" id="{5C279300-EF90-4C5D-BBBA-1A1E3526B09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2" name="Group 23">
            <a:extLst>
              <a:ext uri="{FF2B5EF4-FFF2-40B4-BE49-F238E27FC236}">
                <a16:creationId xmlns:a16="http://schemas.microsoft.com/office/drawing/2014/main" id="{DDB74CB1-BF99-4AA4-B571-AA6D03E477D6}"/>
              </a:ext>
            </a:extLst>
          </p:cNvPr>
          <p:cNvGrpSpPr>
            <a:grpSpLocks/>
          </p:cNvGrpSpPr>
          <p:nvPr userDrawn="1">
            <p:custDataLst>
              <p:tags r:id="rId25"/>
            </p:custDataLst>
          </p:nvPr>
        </p:nvGrpSpPr>
        <p:grpSpPr bwMode="auto">
          <a:xfrm rot="5400000">
            <a:off x="-404813" y="179388"/>
            <a:ext cx="163513" cy="207963"/>
            <a:chOff x="306035" y="-280498"/>
            <a:chExt cx="163140" cy="208455"/>
          </a:xfrm>
        </p:grpSpPr>
        <p:cxnSp>
          <p:nvCxnSpPr>
            <p:cNvPr id="13" name="Straight Connector 24">
              <a:extLst>
                <a:ext uri="{FF2B5EF4-FFF2-40B4-BE49-F238E27FC236}">
                  <a16:creationId xmlns:a16="http://schemas.microsoft.com/office/drawing/2014/main" id="{5A5BD1A6-AF9C-4F5E-9C21-C1B13326936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4" name="Straight Arrow Connector 25">
              <a:extLst>
                <a:ext uri="{FF2B5EF4-FFF2-40B4-BE49-F238E27FC236}">
                  <a16:creationId xmlns:a16="http://schemas.microsoft.com/office/drawing/2014/main" id="{F0642BFC-7C5F-42EF-BE9E-5DA5DAAA3F51}"/>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5" name="Group 23">
            <a:extLst>
              <a:ext uri="{FF2B5EF4-FFF2-40B4-BE49-F238E27FC236}">
                <a16:creationId xmlns:a16="http://schemas.microsoft.com/office/drawing/2014/main" id="{971B6CBD-96C7-4066-9299-2FEF49CD6DCF}"/>
              </a:ext>
            </a:extLst>
          </p:cNvPr>
          <p:cNvGrpSpPr>
            <a:grpSpLocks/>
          </p:cNvGrpSpPr>
          <p:nvPr userDrawn="1">
            <p:custDataLst>
              <p:tags r:id="rId26"/>
            </p:custDataLst>
          </p:nvPr>
        </p:nvGrpSpPr>
        <p:grpSpPr bwMode="auto">
          <a:xfrm rot="16200000" flipV="1">
            <a:off x="-404813" y="4789487"/>
            <a:ext cx="163513" cy="207963"/>
            <a:chOff x="306035" y="-280498"/>
            <a:chExt cx="163140" cy="208455"/>
          </a:xfrm>
        </p:grpSpPr>
        <p:cxnSp>
          <p:nvCxnSpPr>
            <p:cNvPr id="16" name="Straight Connector 24">
              <a:extLst>
                <a:ext uri="{FF2B5EF4-FFF2-40B4-BE49-F238E27FC236}">
                  <a16:creationId xmlns:a16="http://schemas.microsoft.com/office/drawing/2014/main" id="{EBB2CD70-8715-4DED-B958-B571A9E1E23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7" name="Straight Arrow Connector 25">
              <a:extLst>
                <a:ext uri="{FF2B5EF4-FFF2-40B4-BE49-F238E27FC236}">
                  <a16:creationId xmlns:a16="http://schemas.microsoft.com/office/drawing/2014/main" id="{A8F69B38-308F-4CA4-A3E5-588E406E580C}"/>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8" name="Group 23">
            <a:extLst>
              <a:ext uri="{FF2B5EF4-FFF2-40B4-BE49-F238E27FC236}">
                <a16:creationId xmlns:a16="http://schemas.microsoft.com/office/drawing/2014/main" id="{4A1DCE9A-45C5-4A49-A565-8AA265D8DA6F}"/>
              </a:ext>
            </a:extLst>
          </p:cNvPr>
          <p:cNvGrpSpPr>
            <a:grpSpLocks/>
          </p:cNvGrpSpPr>
          <p:nvPr userDrawn="1">
            <p:custDataLst>
              <p:tags r:id="rId27"/>
            </p:custDataLst>
          </p:nvPr>
        </p:nvGrpSpPr>
        <p:grpSpPr bwMode="auto">
          <a:xfrm rot="5400000">
            <a:off x="-404813" y="1530350"/>
            <a:ext cx="163513" cy="207963"/>
            <a:chOff x="306035" y="-280498"/>
            <a:chExt cx="163140" cy="208455"/>
          </a:xfrm>
        </p:grpSpPr>
        <p:cxnSp>
          <p:nvCxnSpPr>
            <p:cNvPr id="19" name="Straight Connector 24">
              <a:extLst>
                <a:ext uri="{FF2B5EF4-FFF2-40B4-BE49-F238E27FC236}">
                  <a16:creationId xmlns:a16="http://schemas.microsoft.com/office/drawing/2014/main" id="{BD0E9C09-BC01-4259-97B4-A96ED3061A2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0" name="Straight Arrow Connector 25">
              <a:extLst>
                <a:ext uri="{FF2B5EF4-FFF2-40B4-BE49-F238E27FC236}">
                  <a16:creationId xmlns:a16="http://schemas.microsoft.com/office/drawing/2014/main" id="{A16A46B6-A957-4306-A2FC-CC4602992126}"/>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1" name="Group 23">
            <a:extLst>
              <a:ext uri="{FF2B5EF4-FFF2-40B4-BE49-F238E27FC236}">
                <a16:creationId xmlns:a16="http://schemas.microsoft.com/office/drawing/2014/main" id="{CD41ABF1-ACEB-4728-819D-89CCA6694AE0}"/>
              </a:ext>
            </a:extLst>
          </p:cNvPr>
          <p:cNvGrpSpPr>
            <a:grpSpLocks/>
          </p:cNvGrpSpPr>
          <p:nvPr userDrawn="1">
            <p:custDataLst>
              <p:tags r:id="rId28"/>
            </p:custDataLst>
          </p:nvPr>
        </p:nvGrpSpPr>
        <p:grpSpPr bwMode="auto">
          <a:xfrm rot="10800000" flipH="1">
            <a:off x="557213" y="-343958"/>
            <a:ext cx="163513" cy="207963"/>
            <a:chOff x="306035" y="-280498"/>
            <a:chExt cx="163140" cy="208455"/>
          </a:xfrm>
        </p:grpSpPr>
        <p:cxnSp>
          <p:nvCxnSpPr>
            <p:cNvPr id="22" name="Straight Connector 24">
              <a:extLst>
                <a:ext uri="{FF2B5EF4-FFF2-40B4-BE49-F238E27FC236}">
                  <a16:creationId xmlns:a16="http://schemas.microsoft.com/office/drawing/2014/main" id="{D753AB21-55F2-4F55-9936-11EA1AE32C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3" name="Straight Arrow Connector 25">
              <a:extLst>
                <a:ext uri="{FF2B5EF4-FFF2-40B4-BE49-F238E27FC236}">
                  <a16:creationId xmlns:a16="http://schemas.microsoft.com/office/drawing/2014/main" id="{9115CD81-BCDE-4A20-B25D-FF4248FEBB64}"/>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4" name="Group 23">
            <a:extLst>
              <a:ext uri="{FF2B5EF4-FFF2-40B4-BE49-F238E27FC236}">
                <a16:creationId xmlns:a16="http://schemas.microsoft.com/office/drawing/2014/main" id="{281DD190-A0C4-416C-9A61-456A47A8318D}"/>
              </a:ext>
            </a:extLst>
          </p:cNvPr>
          <p:cNvGrpSpPr>
            <a:grpSpLocks/>
          </p:cNvGrpSpPr>
          <p:nvPr userDrawn="1">
            <p:custDataLst>
              <p:tags r:id="rId29"/>
            </p:custDataLst>
          </p:nvPr>
        </p:nvGrpSpPr>
        <p:grpSpPr bwMode="auto">
          <a:xfrm rot="10800000">
            <a:off x="8512175" y="-343958"/>
            <a:ext cx="163513" cy="207963"/>
            <a:chOff x="306035" y="-280498"/>
            <a:chExt cx="163140" cy="208455"/>
          </a:xfrm>
        </p:grpSpPr>
        <p:cxnSp>
          <p:nvCxnSpPr>
            <p:cNvPr id="25" name="Straight Connector 24">
              <a:extLst>
                <a:ext uri="{FF2B5EF4-FFF2-40B4-BE49-F238E27FC236}">
                  <a16:creationId xmlns:a16="http://schemas.microsoft.com/office/drawing/2014/main" id="{FF470EC7-6CDF-4E06-A5C8-F682CA30EB2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4936EF67-BFA6-477D-8AFC-4952B5256C50}"/>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7" name="Group 23">
            <a:extLst>
              <a:ext uri="{FF2B5EF4-FFF2-40B4-BE49-F238E27FC236}">
                <a16:creationId xmlns:a16="http://schemas.microsoft.com/office/drawing/2014/main" id="{FFE4FDE5-A3A4-4119-A03E-76D89A1F1407}"/>
              </a:ext>
            </a:extLst>
          </p:cNvPr>
          <p:cNvGrpSpPr>
            <a:grpSpLocks/>
          </p:cNvGrpSpPr>
          <p:nvPr userDrawn="1">
            <p:custDataLst>
              <p:tags r:id="rId30"/>
            </p:custDataLst>
          </p:nvPr>
        </p:nvGrpSpPr>
        <p:grpSpPr bwMode="auto">
          <a:xfrm rot="5400000">
            <a:off x="-404813" y="1377950"/>
            <a:ext cx="163513" cy="207963"/>
            <a:chOff x="306035" y="-280498"/>
            <a:chExt cx="163140" cy="208455"/>
          </a:xfrm>
        </p:grpSpPr>
        <p:cxnSp>
          <p:nvCxnSpPr>
            <p:cNvPr id="28" name="Straight Connector 24">
              <a:extLst>
                <a:ext uri="{FF2B5EF4-FFF2-40B4-BE49-F238E27FC236}">
                  <a16:creationId xmlns:a16="http://schemas.microsoft.com/office/drawing/2014/main" id="{A6FB719E-487E-477D-9021-A793119733A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9" name="Straight Arrow Connector 25">
              <a:extLst>
                <a:ext uri="{FF2B5EF4-FFF2-40B4-BE49-F238E27FC236}">
                  <a16:creationId xmlns:a16="http://schemas.microsoft.com/office/drawing/2014/main" id="{4DE51F52-69A2-4C25-9E07-3E43D68F841E}"/>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0" name="Group 23">
            <a:extLst>
              <a:ext uri="{FF2B5EF4-FFF2-40B4-BE49-F238E27FC236}">
                <a16:creationId xmlns:a16="http://schemas.microsoft.com/office/drawing/2014/main" id="{EE74D0C3-3DE5-48B0-A57C-3747C838692B}"/>
              </a:ext>
            </a:extLst>
          </p:cNvPr>
          <p:cNvGrpSpPr>
            <a:grpSpLocks/>
          </p:cNvGrpSpPr>
          <p:nvPr userDrawn="1">
            <p:custDataLst>
              <p:tags r:id="rId31"/>
            </p:custDataLst>
          </p:nvPr>
        </p:nvGrpSpPr>
        <p:grpSpPr bwMode="auto">
          <a:xfrm rot="10800000" flipH="1">
            <a:off x="1120775" y="-343958"/>
            <a:ext cx="163513" cy="207963"/>
            <a:chOff x="306035" y="-280498"/>
            <a:chExt cx="163140" cy="208455"/>
          </a:xfrm>
        </p:grpSpPr>
        <p:cxnSp>
          <p:nvCxnSpPr>
            <p:cNvPr id="31" name="Straight Connector 24">
              <a:extLst>
                <a:ext uri="{FF2B5EF4-FFF2-40B4-BE49-F238E27FC236}">
                  <a16:creationId xmlns:a16="http://schemas.microsoft.com/office/drawing/2014/main" id="{AC42468C-0C80-48EA-97FF-D5982C7C542D}"/>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2" name="Straight Arrow Connector 25">
              <a:extLst>
                <a:ext uri="{FF2B5EF4-FFF2-40B4-BE49-F238E27FC236}">
                  <a16:creationId xmlns:a16="http://schemas.microsoft.com/office/drawing/2014/main" id="{48749183-9895-4E1B-917B-F949C2EA76A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3" name="Group 23">
            <a:extLst>
              <a:ext uri="{FF2B5EF4-FFF2-40B4-BE49-F238E27FC236}">
                <a16:creationId xmlns:a16="http://schemas.microsoft.com/office/drawing/2014/main" id="{99AFB529-B774-4132-BC0E-2D34112F2F14}"/>
              </a:ext>
            </a:extLst>
          </p:cNvPr>
          <p:cNvGrpSpPr>
            <a:grpSpLocks/>
          </p:cNvGrpSpPr>
          <p:nvPr userDrawn="1">
            <p:custDataLst>
              <p:tags r:id="rId32"/>
            </p:custDataLst>
          </p:nvPr>
        </p:nvGrpSpPr>
        <p:grpSpPr bwMode="auto">
          <a:xfrm rot="10800000" flipH="1">
            <a:off x="1292755" y="-343958"/>
            <a:ext cx="163513" cy="207963"/>
            <a:chOff x="306035" y="-280498"/>
            <a:chExt cx="163140" cy="208455"/>
          </a:xfrm>
        </p:grpSpPr>
        <p:cxnSp>
          <p:nvCxnSpPr>
            <p:cNvPr id="34" name="Straight Connector 24">
              <a:extLst>
                <a:ext uri="{FF2B5EF4-FFF2-40B4-BE49-F238E27FC236}">
                  <a16:creationId xmlns:a16="http://schemas.microsoft.com/office/drawing/2014/main" id="{D9B105AF-23CA-46BB-8207-AFF8FDE96E97}"/>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5" name="Straight Arrow Connector 25">
              <a:extLst>
                <a:ext uri="{FF2B5EF4-FFF2-40B4-BE49-F238E27FC236}">
                  <a16:creationId xmlns:a16="http://schemas.microsoft.com/office/drawing/2014/main" id="{0BDCB586-38BA-4815-B3D0-63CD54B40F82}"/>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6" name="Group 23">
            <a:extLst>
              <a:ext uri="{FF2B5EF4-FFF2-40B4-BE49-F238E27FC236}">
                <a16:creationId xmlns:a16="http://schemas.microsoft.com/office/drawing/2014/main" id="{7E5643EA-DA12-4153-82C0-253E569399F4}"/>
              </a:ext>
            </a:extLst>
          </p:cNvPr>
          <p:cNvGrpSpPr>
            <a:grpSpLocks/>
          </p:cNvGrpSpPr>
          <p:nvPr userDrawn="1">
            <p:custDataLst>
              <p:tags r:id="rId33"/>
            </p:custDataLst>
          </p:nvPr>
        </p:nvGrpSpPr>
        <p:grpSpPr bwMode="auto">
          <a:xfrm rot="5400000">
            <a:off x="-404813" y="1141413"/>
            <a:ext cx="163513" cy="207963"/>
            <a:chOff x="306035" y="-280498"/>
            <a:chExt cx="163140" cy="208455"/>
          </a:xfrm>
        </p:grpSpPr>
        <p:cxnSp>
          <p:nvCxnSpPr>
            <p:cNvPr id="37" name="Straight Connector 24">
              <a:extLst>
                <a:ext uri="{FF2B5EF4-FFF2-40B4-BE49-F238E27FC236}">
                  <a16:creationId xmlns:a16="http://schemas.microsoft.com/office/drawing/2014/main" id="{372F467E-A02F-44FC-A051-3CBB9121CFB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8" name="Straight Arrow Connector 25">
              <a:extLst>
                <a:ext uri="{FF2B5EF4-FFF2-40B4-BE49-F238E27FC236}">
                  <a16:creationId xmlns:a16="http://schemas.microsoft.com/office/drawing/2014/main" id="{059FE767-C19A-4E03-B25F-0222BE7D032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9" name="Group 23">
            <a:extLst>
              <a:ext uri="{FF2B5EF4-FFF2-40B4-BE49-F238E27FC236}">
                <a16:creationId xmlns:a16="http://schemas.microsoft.com/office/drawing/2014/main" id="{2A67D45F-05F9-4079-A0E6-72EB503BCB97}"/>
              </a:ext>
            </a:extLst>
          </p:cNvPr>
          <p:cNvGrpSpPr>
            <a:grpSpLocks/>
          </p:cNvGrpSpPr>
          <p:nvPr userDrawn="1">
            <p:custDataLst>
              <p:tags r:id="rId34"/>
            </p:custDataLst>
          </p:nvPr>
        </p:nvGrpSpPr>
        <p:grpSpPr bwMode="auto">
          <a:xfrm rot="16200000" flipV="1">
            <a:off x="-396346" y="3770312"/>
            <a:ext cx="163513" cy="207963"/>
            <a:chOff x="306035" y="-280498"/>
            <a:chExt cx="163140" cy="208455"/>
          </a:xfrm>
        </p:grpSpPr>
        <p:cxnSp>
          <p:nvCxnSpPr>
            <p:cNvPr id="40" name="Straight Connector 24">
              <a:extLst>
                <a:ext uri="{FF2B5EF4-FFF2-40B4-BE49-F238E27FC236}">
                  <a16:creationId xmlns:a16="http://schemas.microsoft.com/office/drawing/2014/main" id="{1AA61F8B-FCF9-4DE9-AC8F-B5D1C6156EC1}"/>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a:extLst>
                <a:ext uri="{FF2B5EF4-FFF2-40B4-BE49-F238E27FC236}">
                  <a16:creationId xmlns:a16="http://schemas.microsoft.com/office/drawing/2014/main" id="{7D424A35-9FDF-4B7B-A951-8E5107F94EA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a:extLst>
              <a:ext uri="{FF2B5EF4-FFF2-40B4-BE49-F238E27FC236}">
                <a16:creationId xmlns:a16="http://schemas.microsoft.com/office/drawing/2014/main" id="{B4C71C0D-57DE-40E5-BF43-5315C2E0BA23}"/>
              </a:ext>
            </a:extLst>
          </p:cNvPr>
          <p:cNvGrpSpPr>
            <a:grpSpLocks/>
          </p:cNvGrpSpPr>
          <p:nvPr userDrawn="1">
            <p:custDataLst>
              <p:tags r:id="rId35"/>
            </p:custDataLst>
          </p:nvPr>
        </p:nvGrpSpPr>
        <p:grpSpPr bwMode="auto">
          <a:xfrm rot="16200000" flipV="1">
            <a:off x="-396346" y="3549650"/>
            <a:ext cx="163513" cy="207963"/>
            <a:chOff x="306035" y="-280498"/>
            <a:chExt cx="163140" cy="208455"/>
          </a:xfrm>
        </p:grpSpPr>
        <p:cxnSp>
          <p:nvCxnSpPr>
            <p:cNvPr id="43" name="Straight Connector 24">
              <a:extLst>
                <a:ext uri="{FF2B5EF4-FFF2-40B4-BE49-F238E27FC236}">
                  <a16:creationId xmlns:a16="http://schemas.microsoft.com/office/drawing/2014/main" id="{30696161-CAB8-4EEE-9B6A-271C070F3D9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a:extLst>
                <a:ext uri="{FF2B5EF4-FFF2-40B4-BE49-F238E27FC236}">
                  <a16:creationId xmlns:a16="http://schemas.microsoft.com/office/drawing/2014/main" id="{D6BB4E82-F876-4425-A560-7D19C15EC2D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a:extLst>
              <a:ext uri="{FF2B5EF4-FFF2-40B4-BE49-F238E27FC236}">
                <a16:creationId xmlns:a16="http://schemas.microsoft.com/office/drawing/2014/main" id="{7CB489C8-98D0-406B-B1DB-7C1AF93EC746}"/>
              </a:ext>
            </a:extLst>
          </p:cNvPr>
          <p:cNvGrpSpPr>
            <a:grpSpLocks/>
          </p:cNvGrpSpPr>
          <p:nvPr userDrawn="1">
            <p:custDataLst>
              <p:tags r:id="rId36"/>
            </p:custDataLst>
          </p:nvPr>
        </p:nvGrpSpPr>
        <p:grpSpPr bwMode="auto">
          <a:xfrm rot="16200000" flipV="1">
            <a:off x="-396346" y="3346450"/>
            <a:ext cx="163513" cy="207963"/>
            <a:chOff x="306035" y="-280498"/>
            <a:chExt cx="163140" cy="208455"/>
          </a:xfrm>
        </p:grpSpPr>
        <p:cxnSp>
          <p:nvCxnSpPr>
            <p:cNvPr id="46" name="Straight Connector 24">
              <a:extLst>
                <a:ext uri="{FF2B5EF4-FFF2-40B4-BE49-F238E27FC236}">
                  <a16:creationId xmlns:a16="http://schemas.microsoft.com/office/drawing/2014/main" id="{B6019697-7EBA-4653-8438-37F06B08688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a:extLst>
                <a:ext uri="{FF2B5EF4-FFF2-40B4-BE49-F238E27FC236}">
                  <a16:creationId xmlns:a16="http://schemas.microsoft.com/office/drawing/2014/main" id="{2E23AD03-5ECE-405A-AB7E-EB24212533BB}"/>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560568807"/>
      </p:ext>
    </p:extLst>
  </p:cSld>
  <p:clrMap bg1="lt1" tx1="dk1" bg2="lt2" tx2="dk2" accent1="accent1" accent2="accent2" accent3="accent3" accent4="accent4" accent5="accent5" accent6="accent6" hlink="hlink" folHlink="folHlink"/>
  <p:sldLayoutIdLst>
    <p:sldLayoutId id="2147487528" r:id="rId1"/>
    <p:sldLayoutId id="2147487529" r:id="rId2"/>
    <p:sldLayoutId id="2147487530" r:id="rId3"/>
    <p:sldLayoutId id="2147487531" r:id="rId4"/>
    <p:sldLayoutId id="2147487532" r:id="rId5"/>
    <p:sldLayoutId id="2147487533" r:id="rId6"/>
    <p:sldLayoutId id="2147487534" r:id="rId7"/>
    <p:sldLayoutId id="2147487535" r:id="rId8"/>
    <p:sldLayoutId id="2147487536" r:id="rId9"/>
    <p:sldLayoutId id="2147487537" r:id="rId10"/>
    <p:sldLayoutId id="2147487538" r:id="rId11"/>
    <p:sldLayoutId id="2147487540" r:id="rId12"/>
    <p:sldLayoutId id="2147487541" r:id="rId13"/>
    <p:sldLayoutId id="2147487542" r:id="rId14"/>
    <p:sldLayoutId id="2147487543" r:id="rId15"/>
    <p:sldLayoutId id="2147487550" r:id="rId16"/>
    <p:sldLayoutId id="2147487551" r:id="rId17"/>
    <p:sldLayoutId id="2147487559" r:id="rId18"/>
    <p:sldLayoutId id="2147487562" r:id="rId19"/>
    <p:sldLayoutId id="2147487565" r:id="rId20"/>
    <p:sldLayoutId id="2147487566" r:id="rId21"/>
    <p:sldLayoutId id="2147487568" r:id="rId22"/>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404812" y="221940"/>
            <a:ext cx="6910388" cy="200007"/>
          </a:xfrm>
        </p:spPr>
        <p:txBody>
          <a:bodyPr/>
          <a:lstStyle/>
          <a:p>
            <a:pPr marL="90488" indent="-90488"/>
            <a:r>
              <a:rPr kumimoji="0" lang="en-US" sz="105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Schizophrenia</a:t>
            </a:r>
            <a:endParaRPr lang="da-DK" dirty="0">
              <a:latin typeface="+mn-lt"/>
            </a:endParaRPr>
          </a:p>
        </p:txBody>
      </p:sp>
      <p:sp>
        <p:nvSpPr>
          <p:cNvPr id="98305" name="Title 1"/>
          <p:cNvSpPr>
            <a:spLocks noGrp="1"/>
          </p:cNvSpPr>
          <p:nvPr>
            <p:ph type="title"/>
          </p:nvPr>
        </p:nvSpPr>
        <p:spPr>
          <a:xfrm>
            <a:off x="404811" y="610790"/>
            <a:ext cx="7180733" cy="249299"/>
          </a:xfrm>
        </p:spPr>
        <p:txBody>
          <a:bodyPr>
            <a:noAutofit/>
          </a:bodyPr>
          <a:lstStyle/>
          <a:p>
            <a:r>
              <a:rPr lang="en-US" sz="1600" dirty="0"/>
              <a:t>Continuous Maintenance Treatment Led to Decreased Deterioration in Symptoms During the Second Year Following Diagnosis</a:t>
            </a:r>
          </a:p>
        </p:txBody>
      </p:sp>
      <p:sp>
        <p:nvSpPr>
          <p:cNvPr id="3" name="Text Placeholder 2">
            <a:extLst>
              <a:ext uri="{FF2B5EF4-FFF2-40B4-BE49-F238E27FC236}">
                <a16:creationId xmlns:a16="http://schemas.microsoft.com/office/drawing/2014/main" id="{EBDCA4E9-37E6-4A62-B81C-7AA3C045997D}"/>
              </a:ext>
            </a:extLst>
          </p:cNvPr>
          <p:cNvSpPr>
            <a:spLocks noGrp="1"/>
          </p:cNvSpPr>
          <p:nvPr>
            <p:ph type="body" sz="quarter" idx="18"/>
          </p:nvPr>
        </p:nvSpPr>
        <p:spPr/>
        <p:txBody>
          <a:bodyPr/>
          <a:lstStyle/>
          <a:p>
            <a:pPr marL="0" indent="0">
              <a:buNone/>
            </a:pPr>
            <a:r>
              <a:rPr lang="da-DK" sz="700" dirty="0"/>
              <a:t>*</a:t>
            </a:r>
            <a:r>
              <a:rPr lang="da-DK" sz="700" dirty="0" err="1"/>
              <a:t>Increase</a:t>
            </a:r>
            <a:r>
              <a:rPr lang="da-DK" sz="700" dirty="0"/>
              <a:t> from baseline in the sum of PANSS™ positive and negative scores ≥25% or ≥10 points (</a:t>
            </a:r>
            <a:r>
              <a:rPr lang="da-DK" sz="700" dirty="0" err="1"/>
              <a:t>if</a:t>
            </a:r>
            <a:r>
              <a:rPr lang="da-DK" sz="700" dirty="0"/>
              <a:t> baseline </a:t>
            </a:r>
            <a:r>
              <a:rPr lang="da-DK" sz="700" dirty="0" err="1"/>
              <a:t>value</a:t>
            </a:r>
            <a:r>
              <a:rPr lang="da-DK" sz="700" dirty="0"/>
              <a:t> ≤40) or a CGI-C score ≥6.</a:t>
            </a:r>
          </a:p>
          <a:p>
            <a:pPr marL="0" indent="0">
              <a:buNone/>
            </a:pPr>
            <a:r>
              <a:rPr lang="da-DK" sz="700" dirty="0"/>
              <a:t>CGI-C = </a:t>
            </a:r>
            <a:r>
              <a:rPr lang="da-DK" sz="700" dirty="0" err="1"/>
              <a:t>Clinical</a:t>
            </a:r>
            <a:r>
              <a:rPr lang="da-DK" sz="700" dirty="0"/>
              <a:t> Global </a:t>
            </a:r>
            <a:r>
              <a:rPr lang="da-DK" sz="700" dirty="0" err="1"/>
              <a:t>Impression</a:t>
            </a:r>
            <a:r>
              <a:rPr lang="da-DK" sz="700" dirty="0"/>
              <a:t>-Change </a:t>
            </a:r>
            <a:r>
              <a:rPr lang="da-DK" sz="700" dirty="0" err="1"/>
              <a:t>scale</a:t>
            </a:r>
            <a:r>
              <a:rPr lang="da-DK" sz="700" dirty="0"/>
              <a:t>; PANSS™ = Positive and Negative </a:t>
            </a:r>
            <a:r>
              <a:rPr lang="da-DK" sz="700" dirty="0" err="1"/>
              <a:t>Syndrome</a:t>
            </a:r>
            <a:r>
              <a:rPr lang="da-DK" sz="700" dirty="0"/>
              <a:t> </a:t>
            </a:r>
            <a:r>
              <a:rPr lang="da-DK" sz="700" dirty="0" err="1"/>
              <a:t>Scale</a:t>
            </a:r>
            <a:r>
              <a:rPr lang="da-DK" sz="700" dirty="0"/>
              <a:t>, a </a:t>
            </a:r>
            <a:r>
              <a:rPr lang="da-DK" sz="700" dirty="0" err="1"/>
              <a:t>trademark</a:t>
            </a:r>
            <a:r>
              <a:rPr lang="da-DK" sz="700" dirty="0"/>
              <a:t> of </a:t>
            </a:r>
            <a:r>
              <a:rPr lang="da-DK" sz="700" dirty="0" err="1"/>
              <a:t>Multi</a:t>
            </a:r>
            <a:r>
              <a:rPr lang="da-DK" sz="700" dirty="0"/>
              <a:t>-Health Systems, Inc.; </a:t>
            </a:r>
          </a:p>
          <a:p>
            <a:pPr marL="0" indent="0">
              <a:buNone/>
            </a:pPr>
            <a:r>
              <a:rPr lang="da-DK" dirty="0" err="1"/>
              <a:t>Gaebel</a:t>
            </a:r>
            <a:r>
              <a:rPr lang="da-DK" dirty="0"/>
              <a:t> W, et al. </a:t>
            </a:r>
            <a:r>
              <a:rPr lang="da-DK" i="1" dirty="0"/>
              <a:t>J </a:t>
            </a:r>
            <a:r>
              <a:rPr lang="da-DK" i="1" dirty="0" err="1"/>
              <a:t>Clin</a:t>
            </a:r>
            <a:r>
              <a:rPr lang="da-DK" i="1" dirty="0"/>
              <a:t> </a:t>
            </a:r>
            <a:r>
              <a:rPr lang="da-DK" i="1" dirty="0" err="1"/>
              <a:t>Psychiatry</a:t>
            </a:r>
            <a:r>
              <a:rPr lang="da-DK" dirty="0"/>
              <a:t>. 2011;72(2):205-218.</a:t>
            </a:r>
          </a:p>
        </p:txBody>
      </p:sp>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719218" y="1027295"/>
            <a:ext cx="5524420" cy="3340509"/>
          </a:xfrm>
          <a:prstGeom prst="rect">
            <a:avLst/>
          </a:prstGeom>
        </p:spPr>
      </p:pic>
    </p:spTree>
    <p:extLst>
      <p:ext uri="{BB962C8B-B14F-4D97-AF65-F5344CB8AC3E}">
        <p14:creationId xmlns:p14="http://schemas.microsoft.com/office/powerpoint/2010/main" val="35391393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420D85-8171-48BC-A4A0-33A64639BD2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626784E1-409C-4428-8DC2-E375AA8278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535</TotalTime>
  <Words>225</Words>
  <Application>Microsoft Office PowerPoint</Application>
  <PresentationFormat>On-screen Show (16:9)</PresentationFormat>
  <Paragraphs>10</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Continuous Maintenance Treatment Led to Decreased Deterioration in Symptoms During the Second Year Following Diagnosis</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963</cp:revision>
  <cp:lastPrinted>2017-02-10T11:25:14Z</cp:lastPrinted>
  <dcterms:created xsi:type="dcterms:W3CDTF">2015-03-27T12:02:31Z</dcterms:created>
  <dcterms:modified xsi:type="dcterms:W3CDTF">2022-02-23T11:48:48Z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